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9144000" cy="5143500"/>
  <p:embeddedFontLst>
    <p:embeddedFont>
      <p:font typeface="Tahoma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Tahoma-bold.fntdata"/><Relationship Id="rId16" Type="http://schemas.openxmlformats.org/officeDocument/2006/relationships/font" Target="fonts/Tahom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3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5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6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bab69c954_0_0:notes"/>
          <p:cNvSpPr txBox="1"/>
          <p:nvPr>
            <p:ph idx="1" type="body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g5bab69c954_0_0:notes"/>
          <p:cNvSpPr/>
          <p:nvPr>
            <p:ph idx="2" type="sldImg"/>
          </p:nvPr>
        </p:nvSpPr>
        <p:spPr>
          <a:xfrm>
            <a:off x="1524300" y="385750"/>
            <a:ext cx="60963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7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8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obj">
  <p:cSld name="OBJECT">
    <p:bg>
      <p:bgPr>
        <a:solidFill>
          <a:schemeClr val="l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5143500" w="9144000">
                <a:moveTo>
                  <a:pt x="0" y="0"/>
                </a:moveTo>
                <a:lnTo>
                  <a:pt x="9143999" y="0"/>
                </a:lnTo>
                <a:lnTo>
                  <a:pt x="9143999" y="5143499"/>
                </a:lnTo>
                <a:lnTo>
                  <a:pt x="0" y="5143499"/>
                </a:lnTo>
                <a:lnTo>
                  <a:pt x="0" y="0"/>
                </a:lnTo>
                <a:close/>
              </a:path>
            </a:pathLst>
          </a:custGeom>
          <a:solidFill>
            <a:srgbClr val="20272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" name="Google Shape;15;p2"/>
          <p:cNvSpPr/>
          <p:nvPr/>
        </p:nvSpPr>
        <p:spPr>
          <a:xfrm>
            <a:off x="0" y="2998149"/>
            <a:ext cx="9144000" cy="0"/>
          </a:xfrm>
          <a:custGeom>
            <a:rect b="b" l="l" r="r" t="t"/>
            <a:pathLst>
              <a:path extrusionOk="0" h="120000" w="9144000">
                <a:moveTo>
                  <a:pt x="0" y="0"/>
                </a:moveTo>
                <a:lnTo>
                  <a:pt x="9143999" y="0"/>
                </a:lnTo>
              </a:path>
            </a:pathLst>
          </a:custGeom>
          <a:noFill/>
          <a:ln cap="flat" cmpd="sng" w="19025">
            <a:solidFill>
              <a:srgbClr val="63D1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" name="Google Shape;16;p2"/>
          <p:cNvSpPr txBox="1"/>
          <p:nvPr>
            <p:ph type="ctrTitle"/>
          </p:nvPr>
        </p:nvSpPr>
        <p:spPr>
          <a:xfrm>
            <a:off x="583474" y="1989565"/>
            <a:ext cx="7977050" cy="7569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2935252" y="1746561"/>
            <a:ext cx="3273495" cy="574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1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2935252" y="1746561"/>
            <a:ext cx="3273495" cy="574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1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871142" y="1292056"/>
            <a:ext cx="7401714" cy="27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>
  <p:cSld name="Two Conte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2935252" y="1746561"/>
            <a:ext cx="3273495" cy="574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1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045710"/>
          </a:xfrm>
          <a:custGeom>
            <a:rect b="b" l="l" r="r" t="t"/>
            <a:pathLst>
              <a:path extrusionOk="0" h="5045710" w="9144000">
                <a:moveTo>
                  <a:pt x="0" y="5045699"/>
                </a:moveTo>
                <a:lnTo>
                  <a:pt x="9143999" y="5045699"/>
                </a:lnTo>
                <a:lnTo>
                  <a:pt x="9143999" y="0"/>
                </a:lnTo>
                <a:lnTo>
                  <a:pt x="0" y="0"/>
                </a:lnTo>
                <a:lnTo>
                  <a:pt x="0" y="5045699"/>
                </a:lnTo>
                <a:close/>
              </a:path>
            </a:pathLst>
          </a:custGeom>
          <a:solidFill>
            <a:srgbClr val="20272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" name="Google Shape;7;p1"/>
          <p:cNvSpPr/>
          <p:nvPr/>
        </p:nvSpPr>
        <p:spPr>
          <a:xfrm>
            <a:off x="0" y="5045700"/>
            <a:ext cx="9144000" cy="98425"/>
          </a:xfrm>
          <a:custGeom>
            <a:rect b="b" l="l" r="r" t="t"/>
            <a:pathLst>
              <a:path extrusionOk="0" h="98425" w="9144000">
                <a:moveTo>
                  <a:pt x="0" y="0"/>
                </a:moveTo>
                <a:lnTo>
                  <a:pt x="9143999" y="0"/>
                </a:lnTo>
                <a:lnTo>
                  <a:pt x="9143999" y="97799"/>
                </a:lnTo>
                <a:lnTo>
                  <a:pt x="0" y="97799"/>
                </a:lnTo>
                <a:lnTo>
                  <a:pt x="0" y="0"/>
                </a:lnTo>
                <a:close/>
              </a:path>
            </a:pathLst>
          </a:custGeom>
          <a:solidFill>
            <a:srgbClr val="4BA173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2935252" y="1746561"/>
            <a:ext cx="3273495" cy="574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1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871142" y="1292056"/>
            <a:ext cx="7401714" cy="27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/>
        </p:nvSpPr>
        <p:spPr>
          <a:xfrm>
            <a:off x="583474" y="1989565"/>
            <a:ext cx="1593850" cy="756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PCTO</a:t>
            </a:r>
            <a:endParaRPr sz="48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8" name="Google Shape;48;p7"/>
          <p:cNvSpPr txBox="1"/>
          <p:nvPr/>
        </p:nvSpPr>
        <p:spPr>
          <a:xfrm>
            <a:off x="583474" y="3243145"/>
            <a:ext cx="2212340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Relazione Finale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/>
        </p:nvSpPr>
        <p:spPr>
          <a:xfrm>
            <a:off x="583475" y="1989575"/>
            <a:ext cx="7617900" cy="7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Grazie per l’attenzione...</a:t>
            </a:r>
            <a:endParaRPr sz="48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583474" y="3243145"/>
            <a:ext cx="207708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Enrico Pezzano</a:t>
            </a:r>
            <a:endParaRPr sz="24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6" name="Google Shape;106;p16"/>
          <p:cNvSpPr/>
          <p:nvPr/>
        </p:nvSpPr>
        <p:spPr>
          <a:xfrm>
            <a:off x="6987275" y="3560974"/>
            <a:ext cx="1646274" cy="120727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/>
        </p:nvSpPr>
        <p:spPr>
          <a:xfrm>
            <a:off x="383199" y="1236684"/>
            <a:ext cx="6670040" cy="13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458469" lvl="0" marL="47116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●"/>
            </a:pPr>
            <a:r>
              <a:rPr b="1"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Anno Scolastico 2017/18: Sede AMT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5"/>
              </a:spcBef>
              <a:spcAft>
                <a:spcPts val="0"/>
              </a:spcAft>
              <a:buClr>
                <a:srgbClr val="FFFFFF"/>
              </a:buClr>
              <a:buSzPts val="3100"/>
              <a:buFont typeface="Arial"/>
              <a:buNone/>
            </a:pPr>
            <a:r>
              <a:t/>
            </a:r>
            <a:endParaRPr sz="3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8469" lvl="0" marL="47116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●"/>
            </a:pPr>
            <a:r>
              <a:rPr b="1"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Anno Scolastico 2018/19: UniGe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8"/>
          <p:cNvSpPr/>
          <p:nvPr/>
        </p:nvSpPr>
        <p:spPr>
          <a:xfrm>
            <a:off x="6722150" y="3597300"/>
            <a:ext cx="2110149" cy="126607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55" name="Google Shape;55;p8"/>
          <p:cNvSpPr/>
          <p:nvPr/>
        </p:nvSpPr>
        <p:spPr>
          <a:xfrm>
            <a:off x="311700" y="3196500"/>
            <a:ext cx="2743199" cy="166687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type="title"/>
          </p:nvPr>
        </p:nvSpPr>
        <p:spPr>
          <a:xfrm>
            <a:off x="2935252" y="1746561"/>
            <a:ext cx="3273495" cy="574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Sistemista AMT</a:t>
            </a:r>
            <a:endParaRPr/>
          </a:p>
        </p:txBody>
      </p:sp>
      <p:sp>
        <p:nvSpPr>
          <p:cNvPr id="61" name="Google Shape;61;p9"/>
          <p:cNvSpPr/>
          <p:nvPr/>
        </p:nvSpPr>
        <p:spPr>
          <a:xfrm>
            <a:off x="3472088" y="2909375"/>
            <a:ext cx="2199824" cy="131987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384725" y="665184"/>
            <a:ext cx="6224905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000">
                <a:latin typeface="Calibri"/>
                <a:ea typeface="Calibri"/>
                <a:cs typeface="Calibri"/>
                <a:sym typeface="Calibri"/>
              </a:rPr>
              <a:t>Soft Skills e competenze trasversali: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0"/>
          <p:cNvSpPr txBox="1"/>
          <p:nvPr/>
        </p:nvSpPr>
        <p:spPr>
          <a:xfrm>
            <a:off x="871151" y="1520650"/>
            <a:ext cx="4956000" cy="23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3650">
            <a:noAutofit/>
          </a:bodyPr>
          <a:lstStyle/>
          <a:p>
            <a:pPr indent="-512444" lvl="0" marL="52514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●"/>
            </a:pPr>
            <a:r>
              <a:rPr i="1" lang="en-US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Manutenzione macchine;</a:t>
            </a:r>
            <a:endParaRPr sz="2600">
              <a:latin typeface="Arial"/>
              <a:ea typeface="Arial"/>
              <a:cs typeface="Arial"/>
              <a:sym typeface="Arial"/>
            </a:endParaRPr>
          </a:p>
          <a:p>
            <a:pPr indent="-427355" lvl="0" marL="440055" marR="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●"/>
            </a:pPr>
            <a:r>
              <a:rPr i="1" lang="en-US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Applicazioni Java;</a:t>
            </a:r>
            <a:endParaRPr sz="2600">
              <a:latin typeface="Arial"/>
              <a:ea typeface="Arial"/>
              <a:cs typeface="Arial"/>
              <a:sym typeface="Arial"/>
            </a:endParaRPr>
          </a:p>
          <a:p>
            <a:pPr indent="-427355" lvl="0" marL="440055" marR="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●"/>
            </a:pPr>
            <a:r>
              <a:rPr i="1" lang="en-US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 Solving;</a:t>
            </a:r>
            <a:endParaRPr sz="2600">
              <a:latin typeface="Arial"/>
              <a:ea typeface="Arial"/>
              <a:cs typeface="Arial"/>
              <a:sym typeface="Arial"/>
            </a:endParaRPr>
          </a:p>
          <a:p>
            <a:pPr indent="-427355" lvl="0" marL="440055" marR="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●"/>
            </a:pPr>
            <a:r>
              <a:rPr i="1" lang="en-US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Comunicazioni interne;</a:t>
            </a:r>
            <a:endParaRPr sz="2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0"/>
          <p:cNvSpPr/>
          <p:nvPr/>
        </p:nvSpPr>
        <p:spPr>
          <a:xfrm>
            <a:off x="7329282" y="3961574"/>
            <a:ext cx="1503017" cy="9017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444262" y="1746561"/>
            <a:ext cx="8373109" cy="574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Team-building per Informatici del Futuro</a:t>
            </a:r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3200400" y="3012725"/>
            <a:ext cx="2743199" cy="166687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/>
          <p:nvPr/>
        </p:nvSpPr>
        <p:spPr>
          <a:xfrm>
            <a:off x="6810375" y="3576249"/>
            <a:ext cx="2021924" cy="12285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0" name="Google Shape;80;p12"/>
          <p:cNvSpPr txBox="1"/>
          <p:nvPr>
            <p:ph type="title"/>
          </p:nvPr>
        </p:nvSpPr>
        <p:spPr>
          <a:xfrm>
            <a:off x="384725" y="665184"/>
            <a:ext cx="2115185" cy="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000">
                <a:latin typeface="Calibri"/>
                <a:ea typeface="Calibri"/>
                <a:cs typeface="Calibri"/>
                <a:sym typeface="Calibri"/>
              </a:rPr>
              <a:t>Soft Skills...: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2"/>
          <p:cNvSpPr txBox="1"/>
          <p:nvPr/>
        </p:nvSpPr>
        <p:spPr>
          <a:xfrm>
            <a:off x="871142" y="1520656"/>
            <a:ext cx="5528400" cy="27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3650">
            <a:noAutofit/>
          </a:bodyPr>
          <a:lstStyle/>
          <a:p>
            <a:pPr indent="-427355" lvl="0" marL="44005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●"/>
            </a:pPr>
            <a:r>
              <a:rPr i="1" lang="en-US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Pensiero Computazionale;</a:t>
            </a:r>
            <a:endParaRPr sz="2600">
              <a:latin typeface="Arial"/>
              <a:ea typeface="Arial"/>
              <a:cs typeface="Arial"/>
              <a:sym typeface="Arial"/>
            </a:endParaRPr>
          </a:p>
          <a:p>
            <a:pPr indent="-427355" lvl="0" marL="440055" marR="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●"/>
            </a:pPr>
            <a:r>
              <a:rPr i="1" lang="en-US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Elaborazione dati;</a:t>
            </a:r>
            <a:endParaRPr sz="2600">
              <a:latin typeface="Arial"/>
              <a:ea typeface="Arial"/>
              <a:cs typeface="Arial"/>
              <a:sym typeface="Arial"/>
            </a:endParaRPr>
          </a:p>
          <a:p>
            <a:pPr indent="-427355" lvl="0" marL="440055" marR="0" rtl="0" algn="l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●"/>
            </a:pPr>
            <a:r>
              <a:rPr i="1" lang="en-US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Metodo universitario;</a:t>
            </a:r>
            <a:endParaRPr sz="2600">
              <a:latin typeface="Arial"/>
              <a:ea typeface="Arial"/>
              <a:cs typeface="Arial"/>
              <a:sym typeface="Arial"/>
            </a:endParaRPr>
          </a:p>
          <a:p>
            <a:pPr indent="-3937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●"/>
            </a:pPr>
            <a:r>
              <a:rPr i="1" lang="en-US" sz="2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Slow Rogaining;</a:t>
            </a:r>
            <a:endParaRPr sz="2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/>
          <p:nvPr/>
        </p:nvSpPr>
        <p:spPr>
          <a:xfrm>
            <a:off x="152400" y="262037"/>
            <a:ext cx="8839199" cy="461942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/>
        </p:nvSpPr>
        <p:spPr>
          <a:xfrm>
            <a:off x="583475" y="1989575"/>
            <a:ext cx="5175300" cy="7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rPr>
              <a:t>...e la coppa?</a:t>
            </a:r>
            <a:endParaRPr sz="48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583474" y="3243145"/>
            <a:ext cx="1163955" cy="391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8" name="Google Shape;98;p15"/>
          <p:cNvSpPr/>
          <p:nvPr/>
        </p:nvSpPr>
        <p:spPr>
          <a:xfrm>
            <a:off x="596174" y="3277872"/>
            <a:ext cx="1138535" cy="35718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9" name="Google Shape;99;p15"/>
          <p:cNvSpPr/>
          <p:nvPr/>
        </p:nvSpPr>
        <p:spPr>
          <a:xfrm>
            <a:off x="5874649" y="759950"/>
            <a:ext cx="2377873" cy="362360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